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7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2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1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5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25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4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1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AA65-9378-4500-98AC-B89C9886D0A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13E885B-A08A-4F74-81BB-FE20104ECD1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8965" y="1954952"/>
            <a:ext cx="8316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Научно-исследовательская работа на уроке «Конькобежный спорт с методикой преподавания».</a:t>
            </a: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7020" y="197096"/>
            <a:ext cx="9532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Аксуский высший многопрофильный колледж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имени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Жаяу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Мусы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90546" y="3749850"/>
            <a:ext cx="7765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Преподаватели специальных дисциплин специальности «Физическая культура и спорт»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Белокудрина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Юлия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Александровна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Пряда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Елена Викторовна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2" name="Picture 8" descr="https://i99.fastpic.ru/big/2018/0212/9a/799c252317f296b22e405cf8d08a8e9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9" y="3339946"/>
            <a:ext cx="2538801" cy="351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pic>
        <p:nvPicPr>
          <p:cNvPr id="2052" name="Picture 4" descr="https://i.pinimg.com/originals/38/50/47/38504751b5789c2ec00a7479992b434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1" y="2599509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6464" y="1225621"/>
            <a:ext cx="108686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Спасибо за внимание!!!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originals/6c/20/1f/6c201f6804f21482d73caea2ce0111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48" y="197096"/>
            <a:ext cx="7746200" cy="49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pic>
        <p:nvPicPr>
          <p:cNvPr id="2050" name="Picture 2" descr="https://kurspresent.ru/assets/images/resources/168/pointing-with-pointer-anim-500-clr-1109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7" y="2530505"/>
            <a:ext cx="3943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0487" y="103822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anose="03010101010201010101" pitchFamily="66" charset="0"/>
              </a:rPr>
              <a:t>Метод педагогического наблюдения – это целенаправленный и планомерный сбор, обобщение и оценка информации о характере деятельности учителя и учащихся путем прямой и непосредственной регистрации показателей, которые в совокупности отражают изучаемое явление (обучение, воспитание, развитие, оздоровительное влияние на учащихся).</a:t>
            </a:r>
          </a:p>
        </p:txBody>
      </p:sp>
    </p:spTree>
    <p:extLst>
      <p:ext uri="{BB962C8B-B14F-4D97-AF65-F5344CB8AC3E}">
        <p14:creationId xmlns:p14="http://schemas.microsoft.com/office/powerpoint/2010/main" val="9509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15055" y="137683"/>
            <a:ext cx="944354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применения научно-исследовательской работы на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уроках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«Конькобежный спорт с методикой преподавания»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1898" y="1367382"/>
            <a:ext cx="3231929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выработку умений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58104" y="1367382"/>
            <a:ext cx="2352087" cy="13849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учебной деятельности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7529" y="1017905"/>
            <a:ext cx="788275" cy="30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647386" y="1017905"/>
            <a:ext cx="717331" cy="30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15055" y="2992680"/>
            <a:ext cx="9443544" cy="26776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</a:t>
            </a:r>
            <a:r>
              <a:rPr lang="ru-RU" sz="2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задачей является </a:t>
            </a:r>
            <a:r>
              <a:rPr lang="ru-RU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студентов навыкам самостоятельной теоретической и практической работы. </a:t>
            </a:r>
            <a:r>
              <a:rPr lang="ru-RU" sz="28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Эта </a:t>
            </a:r>
            <a:r>
              <a:rPr lang="ru-RU" sz="2800" b="1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способствует более глубокому закреплению теоретических знаний, развивает у них высокую требовательность к себе, аккуратность, точность в выполнении заданий и научную активность.</a:t>
            </a:r>
          </a:p>
        </p:txBody>
      </p:sp>
      <p:pic>
        <p:nvPicPr>
          <p:cNvPr id="3074" name="Picture 2" descr="https://kurspresent.ru/assets/images/resources/243/stick-figure-drawing-three-check-marks-nonlooping-500-clr-65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01" y="2752377"/>
            <a:ext cx="2544566" cy="42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6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9421" y="327724"/>
            <a:ext cx="62961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подготовки выпускников специальности «Физическая культура и спорт» к научно-исследовательской деятельности заключается в развитии продуктивного мышления, способности к осознанию и формулированию проблемы, самостоятельному поиску новых решений на основе развития их интеллектуальных и творческих способностей.</a:t>
            </a:r>
            <a:endParaRPr lang="ru-RU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9227" y="3052427"/>
            <a:ext cx="5856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 стороны же преподавателей необходимо научить их анализировать и оценивать действия занимающихся, выявлять недочеты в собственных действиях, подбирать пригодные и эффективные средства, методы и формы работы в конкретных погодных условиях и учебных ситуациях. На этой основе возможно устранение замеченных недостатков или же их предупреждение на последующих уроках.</a:t>
            </a:r>
            <a:endParaRPr lang="ru-RU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https://kurspresent.ru/assets/images/resources/170/stick-figures-reporting-to-manager-500-clr-98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2" y="2359049"/>
            <a:ext cx="4215844" cy="42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03145" y="197096"/>
            <a:ext cx="8323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научно-исследовательской работы на уроках физической культуры в разделе «Конькобежный спорт»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kurspresent.ru/assets/images/resources/267/figure-juggling-time-500-clr-44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81" y="3286408"/>
            <a:ext cx="2278984" cy="379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zen_doc/1054867/pub_5ae61e3200b3dd64a60ed7c2_5ae61f0648c85e9c0f6c8232/orig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10" y="3164716"/>
            <a:ext cx="3829615" cy="287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2217" y="1844216"/>
            <a:ext cx="4894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хронометрирования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определение времени, затраченного на выполнение различных видов учебной деятельности учителя и учащихся и на этой основе определение общей и моторной плотности урока.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3039" y="1844216"/>
            <a:ext cx="5643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пульсометрии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определение умения учителя регулировать нагрузку на уроке в целом, в отдельных его частях или физических упражнениях, изменяя ее объем или интенсивность.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5386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59525" y="197096"/>
            <a:ext cx="9282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педагогической технологии в режиме научно - исследовательской работы на уроке «Конькобежный спорт»</a:t>
            </a:r>
            <a:endParaRPr lang="ru-RU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50371"/>
              </p:ext>
            </p:extLst>
          </p:nvPr>
        </p:nvGraphicFramePr>
        <p:xfrm>
          <a:off x="2969537" y="1222219"/>
          <a:ext cx="8609845" cy="476212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5867">
                  <a:extLst>
                    <a:ext uri="{9D8B030D-6E8A-4147-A177-3AD203B41FA5}">
                      <a16:colId xmlns:a16="http://schemas.microsoft.com/office/drawing/2014/main" val="693502619"/>
                    </a:ext>
                  </a:extLst>
                </a:gridCol>
                <a:gridCol w="3797121">
                  <a:extLst>
                    <a:ext uri="{9D8B030D-6E8A-4147-A177-3AD203B41FA5}">
                      <a16:colId xmlns:a16="http://schemas.microsoft.com/office/drawing/2014/main" val="74979110"/>
                    </a:ext>
                  </a:extLst>
                </a:gridCol>
                <a:gridCol w="2736857">
                  <a:extLst>
                    <a:ext uri="{9D8B030D-6E8A-4147-A177-3AD203B41FA5}">
                      <a16:colId xmlns:a16="http://schemas.microsoft.com/office/drawing/2014/main" val="1686795423"/>
                    </a:ext>
                  </a:extLst>
                </a:gridCol>
              </a:tblGrid>
              <a:tr h="408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 технологии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 обучения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 типы уроков в обучении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extLst>
                  <a:ext uri="{0D108BD9-81ED-4DB2-BD59-A6C34878D82A}">
                    <a16:rowId xmlns:a16="http://schemas.microsoft.com/office/drawing/2014/main" val="3006421950"/>
                  </a:ext>
                </a:extLst>
              </a:tr>
              <a:tr h="1224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этап.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обеспеченность.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эффективной образовательной среды через формирование у студентов системы научных знаний, профессиональных понятий и способов действия.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урок-лекция с элементами диалогического метода;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урок-беседа;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 решения познавательных задач;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 выполнения практических заданий.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extLst>
                  <a:ext uri="{0D108BD9-81ED-4DB2-BD59-A6C34878D82A}">
                    <a16:rowId xmlns:a16="http://schemas.microsoft.com/office/drawing/2014/main" val="2625934363"/>
                  </a:ext>
                </a:extLst>
              </a:tr>
              <a:tr h="816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этап.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обеспеченность.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 учащихся умений классифицировать факты, делать обобщения, выводы и применять полученные профессиональные знания в практической деятельности.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 проигрывания проблемных ситуаций.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extLst>
                  <a:ext uri="{0D108BD9-81ED-4DB2-BD59-A6C34878D82A}">
                    <a16:rowId xmlns:a16="http://schemas.microsoft.com/office/drawing/2014/main" val="3813229439"/>
                  </a:ext>
                </a:extLst>
              </a:tr>
              <a:tr h="1496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этап.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Технологическая умелость, творческая работа учащихся.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 студентов умений в организации своей учебно-практической деятельности, способности достигать заданный преподавателем уровень качества выполнения различных мыслительных операций и научно-поисковой работы, применение методики.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урок-семинар с применением учебно-методического комплекса (УМК) студента;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 научно-поисковой работы;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 - ролевая игра с последующим анализом и обсуждением.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extLst>
                  <a:ext uri="{0D108BD9-81ED-4DB2-BD59-A6C34878D82A}">
                    <a16:rowId xmlns:a16="http://schemas.microsoft.com/office/drawing/2014/main" val="1547376251"/>
                  </a:ext>
                </a:extLst>
              </a:tr>
              <a:tr h="816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Четвертый этап.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знаний и умений учащихся.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у студентов степень усвоения знаний и умений в профессионально-педагогической и научно-исследовательской подготовке.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 взаимоконтроля;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урок-смотр знаний и умений;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 самоанализа;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урок-зачет.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00" marR="33600" marT="0" marB="0"/>
                </a:tc>
                <a:extLst>
                  <a:ext uri="{0D108BD9-81ED-4DB2-BD59-A6C34878D82A}">
                    <a16:rowId xmlns:a16="http://schemas.microsoft.com/office/drawing/2014/main" val="1765534444"/>
                  </a:ext>
                </a:extLst>
              </a:tr>
            </a:tbl>
          </a:graphicData>
        </a:graphic>
      </p:graphicFrame>
      <p:pic>
        <p:nvPicPr>
          <p:cNvPr id="6146" name="Picture 2" descr="https://kurspresent.ru/assets/images/resources/276/trying-on-glasses-500-clr-635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655" y="2521131"/>
            <a:ext cx="271688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5484" y="0"/>
            <a:ext cx="8258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Хронометраж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пульсометрия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урока 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4891" y="807534"/>
            <a:ext cx="9805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объекта избирается так называемый средний ученик, достаточно активный и дисциплинированный. Данные наблюдения 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хронометрирования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фиксируются в протоколе, где указывается содержание педагогического процесса, отмечается время окончания каждого фиксируемого вида деятельности, отмечается педагогически оправданное и неоправданное время, записываются примечания, которые позволяют осмыслить и оценить наблюдаемое.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468" y="2725411"/>
            <a:ext cx="53035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Обработка данных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хронометрирования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производится после окончания урока. Для вычисления общей плотности урока суммируют рациональное время (+), затраченное на все виды деятельности, делят эту сумму на время, отведенное на урок и умножают на 100%. Для определения моторной плотности урока суммируется время, затраченное непосредственно на выполнение двигательных действий, делят на время, отведенное на урок и умножают на 100%.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46422" y="2901866"/>
            <a:ext cx="397981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1.Изучение нового материала - 80,6 %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2.Повторение пройденного - 89,8 %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3.Смешанные - 83,8 %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4.Контрольные - 60,6 %</a:t>
            </a:r>
          </a:p>
        </p:txBody>
      </p:sp>
      <p:pic>
        <p:nvPicPr>
          <p:cNvPr id="8194" name="Picture 2" descr="https://i.pinimg.com/originals/f5/3b/58/f53b5817930229f3ba897efbe6cfe93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30" y="3065417"/>
            <a:ext cx="3228752" cy="41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1985780"/>
            <a:ext cx="2882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анализа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хронометрирования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можно выявить положительные и отрицательные черты проведения урока: правильно ли применялись методы ведения урока, рациональность расстановки необходимого оборудования, раздача инвентаря, переключение с одного вида деятельности на другой и т.д.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13288"/>
              </p:ext>
            </p:extLst>
          </p:nvPr>
        </p:nvGraphicFramePr>
        <p:xfrm>
          <a:off x="3997233" y="82961"/>
          <a:ext cx="7550334" cy="66007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8591">
                  <a:extLst>
                    <a:ext uri="{9D8B030D-6E8A-4147-A177-3AD203B41FA5}">
                      <a16:colId xmlns:a16="http://schemas.microsoft.com/office/drawing/2014/main" val="407582592"/>
                    </a:ext>
                  </a:extLst>
                </a:gridCol>
                <a:gridCol w="1118591">
                  <a:extLst>
                    <a:ext uri="{9D8B030D-6E8A-4147-A177-3AD203B41FA5}">
                      <a16:colId xmlns:a16="http://schemas.microsoft.com/office/drawing/2014/main" val="2255436960"/>
                    </a:ext>
                  </a:extLst>
                </a:gridCol>
                <a:gridCol w="816373">
                  <a:extLst>
                    <a:ext uri="{9D8B030D-6E8A-4147-A177-3AD203B41FA5}">
                      <a16:colId xmlns:a16="http://schemas.microsoft.com/office/drawing/2014/main" val="2419500531"/>
                    </a:ext>
                  </a:extLst>
                </a:gridCol>
                <a:gridCol w="816373">
                  <a:extLst>
                    <a:ext uri="{9D8B030D-6E8A-4147-A177-3AD203B41FA5}">
                      <a16:colId xmlns:a16="http://schemas.microsoft.com/office/drawing/2014/main" val="2808806929"/>
                    </a:ext>
                  </a:extLst>
                </a:gridCol>
                <a:gridCol w="998217">
                  <a:extLst>
                    <a:ext uri="{9D8B030D-6E8A-4147-A177-3AD203B41FA5}">
                      <a16:colId xmlns:a16="http://schemas.microsoft.com/office/drawing/2014/main" val="2115147540"/>
                    </a:ext>
                  </a:extLst>
                </a:gridCol>
                <a:gridCol w="998217">
                  <a:extLst>
                    <a:ext uri="{9D8B030D-6E8A-4147-A177-3AD203B41FA5}">
                      <a16:colId xmlns:a16="http://schemas.microsoft.com/office/drawing/2014/main" val="2233738242"/>
                    </a:ext>
                  </a:extLst>
                </a:gridCol>
                <a:gridCol w="998217">
                  <a:extLst>
                    <a:ext uri="{9D8B030D-6E8A-4147-A177-3AD203B41FA5}">
                      <a16:colId xmlns:a16="http://schemas.microsoft.com/office/drawing/2014/main" val="171647684"/>
                    </a:ext>
                  </a:extLst>
                </a:gridCol>
                <a:gridCol w="685755">
                  <a:extLst>
                    <a:ext uri="{9D8B030D-6E8A-4147-A177-3AD203B41FA5}">
                      <a16:colId xmlns:a16="http://schemas.microsoft.com/office/drawing/2014/main" val="961061211"/>
                    </a:ext>
                  </a:extLst>
                </a:gridCol>
              </a:tblGrid>
              <a:tr h="155401">
                <a:tc rowSpan="2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урока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виды деятельности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время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Наблюдаемы компоненты урока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63455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Осмысливание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Вспом. действия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3807101922"/>
                  </a:ext>
                </a:extLst>
              </a:tr>
              <a:tr h="310802">
                <a:tc rowSpan="19"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урока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Звонок на урок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1806493068"/>
                  </a:ext>
                </a:extLst>
              </a:tr>
              <a:tr h="15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640988345"/>
                  </a:ext>
                </a:extLst>
              </a:tr>
              <a:tr h="15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01,30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мин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846476935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Рапорт, задачи урока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3271333908"/>
                  </a:ext>
                </a:extLst>
              </a:tr>
              <a:tr h="466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учащихся по данной теме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1721958042"/>
                  </a:ext>
                </a:extLst>
              </a:tr>
              <a:tr h="15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3702990067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Перестроение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06,40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1616364576"/>
                  </a:ext>
                </a:extLst>
              </a:tr>
              <a:tr h="1087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Выполнение подготовительных упражнений на снегу без коньков. Показ 1 упр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07,10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815801295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1 упр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07,30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78012230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2 упражнения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07,55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3486753784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2 упр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08,20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1279745023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3 упражнения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08,45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3327645377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3 упр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09,25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3171267714"/>
                  </a:ext>
                </a:extLst>
              </a:tr>
              <a:tr h="15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09,55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сек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515861496"/>
                  </a:ext>
                </a:extLst>
              </a:tr>
              <a:tr h="155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4 упр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2468051824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4 упр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1249334474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5 упражнения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606295034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5 упр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сек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2120917259"/>
                  </a:ext>
                </a:extLst>
              </a:tr>
              <a:tr h="310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Перестроение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  <a:extLst>
                  <a:ext uri="{0D108BD9-81ED-4DB2-BD59-A6C34878D82A}">
                    <a16:rowId xmlns:a16="http://schemas.microsoft.com/office/drawing/2014/main" val="134988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6" y="197096"/>
            <a:ext cx="1420131" cy="1420131"/>
          </a:xfrm>
          <a:prstGeom prst="rect">
            <a:avLst/>
          </a:prstGeom>
          <a:effectLst>
            <a:glow rad="12700">
              <a:srgbClr val="002060">
                <a:alpha val="79000"/>
              </a:srgbClr>
            </a:glow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7349" y="1839410"/>
            <a:ext cx="35443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уроке у одного из учеников подсчитывается пульс 10-12 раз. Измеряют пульс перед началом урока и перед выполнением каких-либо сложных упражнений или перед решением каждой задачи урока и после нее. Также составляется протокол определения физической нагрузки во время урока, где указываются виды деятельности учащихся на уроке, время измерения пульса, количество ударов в минуту и примечания, касательно состояния учащихся.</a:t>
            </a: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a70/0001cba7-7af039ea/img33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3422" r="11061" b="24402"/>
          <a:stretch/>
        </p:blipFill>
        <p:spPr bwMode="auto">
          <a:xfrm>
            <a:off x="5042263" y="244735"/>
            <a:ext cx="5712823" cy="283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8755" y="3268227"/>
            <a:ext cx="730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начало урока                   а – ОРУ на коньках, без коньков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середина урока               б – обучение основным действиям (техника, тактика)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конец урока                     в – подвижные игры, эстафеты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509067" y="3522477"/>
            <a:ext cx="635726" cy="21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09067" y="3740191"/>
            <a:ext cx="635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09067" y="3740191"/>
            <a:ext cx="635726" cy="21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0" name="Picture 6" descr="https://www.gifki.org/data/media/1853/katanie-na-konkakh-animatsionnaya-kartinka-00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849" y="4214278"/>
            <a:ext cx="1716768" cy="20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226</TotalTime>
  <Words>916</Words>
  <Application>Microsoft Office PowerPoint</Application>
  <PresentationFormat>Широкоэкранный</PresentationFormat>
  <Paragraphs>202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Monotype Corsiva</vt:lpstr>
      <vt:lpstr>Times New Roman</vt:lpstr>
      <vt:lpstr>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2021-02-16T16:20:57Z</dcterms:created>
  <dcterms:modified xsi:type="dcterms:W3CDTF">2021-02-17T14:38:12Z</dcterms:modified>
</cp:coreProperties>
</file>