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80" r:id="rId3"/>
    <p:sldId id="257" r:id="rId4"/>
    <p:sldId id="279" r:id="rId5"/>
    <p:sldId id="281" r:id="rId6"/>
  </p:sldIdLst>
  <p:sldSz cx="9144000" cy="6858000" type="screen4x3"/>
  <p:notesSz cx="6858000" cy="9144000"/>
  <p:custDataLst>
    <p:tags r:id="rId8"/>
  </p:custDataLst>
  <p:defaultTextStyle>
    <a:defPPr>
      <a:defRPr lang="en-US"/>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84CC"/>
    <a:srgbClr val="03136A"/>
    <a:srgbClr val="35759D"/>
    <a:srgbClr val="35B19D"/>
    <a:srgbClr val="000000"/>
    <a:srgbClr val="FFFF00"/>
    <a:srgbClr val="B3D3EA"/>
    <a:srgbClr val="78AD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10" autoAdjust="0"/>
    <p:restoredTop sz="95596" autoAdjust="0"/>
  </p:normalViewPr>
  <p:slideViewPr>
    <p:cSldViewPr>
      <p:cViewPr>
        <p:scale>
          <a:sx n="100" d="100"/>
          <a:sy n="100" d="100"/>
        </p:scale>
        <p:origin x="-1248" y="-2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819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19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5FFA691-1D92-47AD-A641-51565120F5CD}" type="slidenum">
              <a:rPr lang="en-US"/>
              <a:pPr/>
              <a:t>‹#›</a:t>
            </a:fld>
            <a:endParaRPr lang="en-US"/>
          </a:p>
        </p:txBody>
      </p:sp>
    </p:spTree>
    <p:extLst>
      <p:ext uri="{BB962C8B-B14F-4D97-AF65-F5344CB8AC3E}">
        <p14:creationId xmlns:p14="http://schemas.microsoft.com/office/powerpoint/2010/main" val="358511440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196A88-BAE7-4959-86B1-844352EE5B78}" type="slidenum">
              <a:rPr lang="en-US"/>
              <a:pPr/>
              <a:t>1</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CC1D26-11BC-42FB-B0D7-BBBF347AC607}" type="slidenum">
              <a:rPr lang="en-US"/>
              <a:pPr/>
              <a:t>3</a:t>
            </a:fld>
            <a:endParaRPr lang="en-US"/>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AD439B-130E-4F24-B0B0-AF0A8FEA1BC1}" type="slidenum">
              <a:rPr lang="en-US"/>
              <a:pPr/>
              <a:t>4</a:t>
            </a:fld>
            <a:endParaRPr 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90600" y="990600"/>
            <a:ext cx="7772400" cy="704850"/>
          </a:xfrm>
        </p:spPr>
        <p:txBody>
          <a:bodyPr/>
          <a:lstStyle>
            <a:lvl1pPr>
              <a:defRPr sz="3600">
                <a:solidFill>
                  <a:schemeClr val="bg1"/>
                </a:solidFill>
              </a:defRPr>
            </a:lvl1pPr>
          </a:lstStyle>
          <a:p>
            <a:r>
              <a:rPr lang="ru-RU" smtClean="0"/>
              <a:t>Образец заголовка</a:t>
            </a:r>
            <a:endParaRPr lang="en-US"/>
          </a:p>
        </p:txBody>
      </p:sp>
      <p:sp>
        <p:nvSpPr>
          <p:cNvPr id="3075" name="Rectangle 3"/>
          <p:cNvSpPr>
            <a:spLocks noGrp="1" noChangeArrowheads="1"/>
          </p:cNvSpPr>
          <p:nvPr>
            <p:ph type="subTitle" idx="1"/>
          </p:nvPr>
        </p:nvSpPr>
        <p:spPr>
          <a:xfrm>
            <a:off x="990600" y="1676400"/>
            <a:ext cx="7772400" cy="685800"/>
          </a:xfrm>
        </p:spPr>
        <p:txBody>
          <a:bodyPr/>
          <a:lstStyle>
            <a:lvl1pPr marL="0" indent="0">
              <a:buFontTx/>
              <a:buNone/>
              <a:defRPr sz="2400">
                <a:solidFill>
                  <a:schemeClr val="bg1"/>
                </a:solidFill>
              </a:defRPr>
            </a:lvl1pPr>
          </a:lstStyle>
          <a:p>
            <a:r>
              <a:rPr lang="ru-RU" smtClean="0"/>
              <a:t>Образец подзаголовка</a:t>
            </a: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477000" y="1752600"/>
            <a:ext cx="1828800" cy="47244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990600" y="1752600"/>
            <a:ext cx="5334000" cy="4724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990600" y="2606675"/>
            <a:ext cx="3581400" cy="3870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724400" y="2606675"/>
            <a:ext cx="3581400" cy="3870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90600" y="1752600"/>
            <a:ext cx="7315200" cy="7159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1027" name="Rectangle 3"/>
          <p:cNvSpPr>
            <a:spLocks noGrp="1" noChangeArrowheads="1"/>
          </p:cNvSpPr>
          <p:nvPr>
            <p:ph type="body" idx="1"/>
          </p:nvPr>
        </p:nvSpPr>
        <p:spPr bwMode="auto">
          <a:xfrm>
            <a:off x="990600" y="2606675"/>
            <a:ext cx="7315200" cy="38703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1" fontAlgn="base" hangingPunct="1">
        <a:spcBef>
          <a:spcPct val="0"/>
        </a:spcBef>
        <a:spcAft>
          <a:spcPct val="0"/>
        </a:spcAft>
        <a:defRPr sz="4400">
          <a:solidFill>
            <a:schemeClr val="hlink"/>
          </a:solidFill>
          <a:latin typeface="+mj-lt"/>
          <a:ea typeface="+mj-ea"/>
          <a:cs typeface="+mj-cs"/>
        </a:defRPr>
      </a:lvl1pPr>
      <a:lvl2pPr algn="l" rtl="0" eaLnBrk="1" fontAlgn="base" hangingPunct="1">
        <a:spcBef>
          <a:spcPct val="0"/>
        </a:spcBef>
        <a:spcAft>
          <a:spcPct val="0"/>
        </a:spcAft>
        <a:defRPr sz="4400">
          <a:solidFill>
            <a:schemeClr val="hlink"/>
          </a:solidFill>
          <a:latin typeface="Microsoft Sans Serif" pitchFamily="34" charset="0"/>
        </a:defRPr>
      </a:lvl2pPr>
      <a:lvl3pPr algn="l" rtl="0" eaLnBrk="1" fontAlgn="base" hangingPunct="1">
        <a:spcBef>
          <a:spcPct val="0"/>
        </a:spcBef>
        <a:spcAft>
          <a:spcPct val="0"/>
        </a:spcAft>
        <a:defRPr sz="4400">
          <a:solidFill>
            <a:schemeClr val="hlink"/>
          </a:solidFill>
          <a:latin typeface="Microsoft Sans Serif" pitchFamily="34" charset="0"/>
        </a:defRPr>
      </a:lvl3pPr>
      <a:lvl4pPr algn="l" rtl="0" eaLnBrk="1" fontAlgn="base" hangingPunct="1">
        <a:spcBef>
          <a:spcPct val="0"/>
        </a:spcBef>
        <a:spcAft>
          <a:spcPct val="0"/>
        </a:spcAft>
        <a:defRPr sz="4400">
          <a:solidFill>
            <a:schemeClr val="hlink"/>
          </a:solidFill>
          <a:latin typeface="Microsoft Sans Serif" pitchFamily="34" charset="0"/>
        </a:defRPr>
      </a:lvl4pPr>
      <a:lvl5pPr algn="l" rtl="0" eaLnBrk="1" fontAlgn="base" hangingPunct="1">
        <a:spcBef>
          <a:spcPct val="0"/>
        </a:spcBef>
        <a:spcAft>
          <a:spcPct val="0"/>
        </a:spcAft>
        <a:defRPr sz="4400">
          <a:solidFill>
            <a:schemeClr val="hlink"/>
          </a:solidFill>
          <a:latin typeface="Microsoft Sans Serif" pitchFamily="34" charset="0"/>
        </a:defRPr>
      </a:lvl5pPr>
      <a:lvl6pPr marL="457200" algn="l" rtl="0" eaLnBrk="1" fontAlgn="base" hangingPunct="1">
        <a:spcBef>
          <a:spcPct val="0"/>
        </a:spcBef>
        <a:spcAft>
          <a:spcPct val="0"/>
        </a:spcAft>
        <a:defRPr sz="4400">
          <a:solidFill>
            <a:schemeClr val="hlink"/>
          </a:solidFill>
          <a:latin typeface="Microsoft Sans Serif" pitchFamily="34" charset="0"/>
        </a:defRPr>
      </a:lvl6pPr>
      <a:lvl7pPr marL="914400" algn="l" rtl="0" eaLnBrk="1" fontAlgn="base" hangingPunct="1">
        <a:spcBef>
          <a:spcPct val="0"/>
        </a:spcBef>
        <a:spcAft>
          <a:spcPct val="0"/>
        </a:spcAft>
        <a:defRPr sz="4400">
          <a:solidFill>
            <a:schemeClr val="hlink"/>
          </a:solidFill>
          <a:latin typeface="Microsoft Sans Serif" pitchFamily="34" charset="0"/>
        </a:defRPr>
      </a:lvl7pPr>
      <a:lvl8pPr marL="1371600" algn="l" rtl="0" eaLnBrk="1" fontAlgn="base" hangingPunct="1">
        <a:spcBef>
          <a:spcPct val="0"/>
        </a:spcBef>
        <a:spcAft>
          <a:spcPct val="0"/>
        </a:spcAft>
        <a:defRPr sz="4400">
          <a:solidFill>
            <a:schemeClr val="hlink"/>
          </a:solidFill>
          <a:latin typeface="Microsoft Sans Serif" pitchFamily="34" charset="0"/>
        </a:defRPr>
      </a:lvl8pPr>
      <a:lvl9pPr marL="1828800" algn="l" rtl="0" eaLnBrk="1" fontAlgn="base" hangingPunct="1">
        <a:spcBef>
          <a:spcPct val="0"/>
        </a:spcBef>
        <a:spcAft>
          <a:spcPct val="0"/>
        </a:spcAft>
        <a:defRPr sz="4400">
          <a:solidFill>
            <a:schemeClr val="hlink"/>
          </a:solidFill>
          <a:latin typeface="Microsoft Sans Serif"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ctrTitle"/>
          </p:nvPr>
        </p:nvSpPr>
        <p:spPr>
          <a:xfrm>
            <a:off x="971600" y="836712"/>
            <a:ext cx="7772400" cy="704850"/>
          </a:xfrm>
        </p:spPr>
        <p:txBody>
          <a:bodyPr/>
          <a:lstStyle/>
          <a:p>
            <a:pPr algn="ctr">
              <a:lnSpc>
                <a:spcPct val="115000"/>
              </a:lnSpc>
              <a:spcAft>
                <a:spcPts val="1200"/>
              </a:spcAft>
            </a:pPr>
            <a:r>
              <a:rPr lang="kk-KZ" sz="2800" b="1" kern="1200" dirty="0" smtClean="0">
                <a:latin typeface="Times New Roman" pitchFamily="18" charset="0"/>
                <a:ea typeface="+mn-ea"/>
                <a:cs typeface="Times New Roman" pitchFamily="18" charset="0"/>
              </a:rPr>
              <a:t/>
            </a:r>
            <a:br>
              <a:rPr lang="kk-KZ" sz="2800" b="1" kern="1200" dirty="0" smtClean="0">
                <a:latin typeface="Times New Roman" pitchFamily="18" charset="0"/>
                <a:ea typeface="+mn-ea"/>
                <a:cs typeface="Times New Roman" pitchFamily="18" charset="0"/>
              </a:rPr>
            </a:br>
            <a:r>
              <a:rPr lang="kk-KZ" sz="2800" b="1" kern="1200" dirty="0" smtClean="0">
                <a:latin typeface="Times New Roman" pitchFamily="18" charset="0"/>
                <a:ea typeface="+mn-ea"/>
                <a:cs typeface="Times New Roman" pitchFamily="18" charset="0"/>
              </a:rPr>
              <a:t/>
            </a:r>
            <a:br>
              <a:rPr lang="kk-KZ" sz="2800" b="1" kern="1200" dirty="0" smtClean="0">
                <a:latin typeface="Times New Roman" pitchFamily="18" charset="0"/>
                <a:ea typeface="+mn-ea"/>
                <a:cs typeface="Times New Roman" pitchFamily="18" charset="0"/>
              </a:rPr>
            </a:br>
            <a:r>
              <a:rPr lang="kk-KZ" sz="2800" b="1" kern="1200" dirty="0">
                <a:latin typeface="Times New Roman" pitchFamily="18" charset="0"/>
                <a:ea typeface="+mn-ea"/>
                <a:cs typeface="Times New Roman" pitchFamily="18" charset="0"/>
              </a:rPr>
              <a:t/>
            </a:r>
            <a:br>
              <a:rPr lang="kk-KZ" sz="2800" b="1" kern="1200" dirty="0">
                <a:latin typeface="Times New Roman" pitchFamily="18" charset="0"/>
                <a:ea typeface="+mn-ea"/>
                <a:cs typeface="Times New Roman" pitchFamily="18" charset="0"/>
              </a:rPr>
            </a:br>
            <a:r>
              <a:rPr lang="kk-KZ" sz="2800" b="1" kern="1200" dirty="0" smtClean="0">
                <a:latin typeface="Times New Roman" pitchFamily="18" charset="0"/>
                <a:ea typeface="+mn-ea"/>
                <a:cs typeface="Times New Roman" pitchFamily="18" charset="0"/>
              </a:rPr>
              <a:t/>
            </a:r>
            <a:br>
              <a:rPr lang="kk-KZ" sz="2800" b="1" kern="1200" dirty="0" smtClean="0">
                <a:latin typeface="Times New Roman" pitchFamily="18" charset="0"/>
                <a:ea typeface="+mn-ea"/>
                <a:cs typeface="Times New Roman" pitchFamily="18" charset="0"/>
              </a:rPr>
            </a:br>
            <a:r>
              <a:rPr lang="kk-KZ" sz="2400" b="1" kern="1200" dirty="0" smtClean="0">
                <a:solidFill>
                  <a:schemeClr val="tx1">
                    <a:lumMod val="75000"/>
                  </a:schemeClr>
                </a:solidFill>
                <a:latin typeface="Times New Roman" pitchFamily="18" charset="0"/>
                <a:ea typeface="+mn-ea"/>
                <a:cs typeface="Times New Roman" pitchFamily="18" charset="0"/>
              </a:rPr>
              <a:t>Жаяу </a:t>
            </a:r>
            <a:r>
              <a:rPr lang="kk-KZ" sz="2400" b="1" kern="1200" dirty="0">
                <a:solidFill>
                  <a:schemeClr val="tx1">
                    <a:lumMod val="75000"/>
                  </a:schemeClr>
                </a:solidFill>
                <a:latin typeface="Times New Roman" pitchFamily="18" charset="0"/>
                <a:ea typeface="+mn-ea"/>
                <a:cs typeface="Times New Roman" pitchFamily="18" charset="0"/>
              </a:rPr>
              <a:t>Мұса атындағы  Ақсу жоғары көпсалалы </a:t>
            </a:r>
            <a:r>
              <a:rPr lang="kk-KZ" sz="2400" b="1" kern="1200" dirty="0" smtClean="0">
                <a:solidFill>
                  <a:schemeClr val="tx1">
                    <a:lumMod val="75000"/>
                  </a:schemeClr>
                </a:solidFill>
                <a:latin typeface="Times New Roman" pitchFamily="18" charset="0"/>
                <a:ea typeface="+mn-ea"/>
                <a:cs typeface="Times New Roman" pitchFamily="18" charset="0"/>
              </a:rPr>
              <a:t>колледжі  </a:t>
            </a:r>
            <a:br>
              <a:rPr lang="kk-KZ" sz="2400" b="1" kern="1200" dirty="0" smtClean="0">
                <a:solidFill>
                  <a:schemeClr val="tx1">
                    <a:lumMod val="75000"/>
                  </a:schemeClr>
                </a:solidFill>
                <a:latin typeface="Times New Roman" pitchFamily="18" charset="0"/>
                <a:ea typeface="+mn-ea"/>
                <a:cs typeface="Times New Roman" pitchFamily="18" charset="0"/>
              </a:rPr>
            </a:br>
            <a:r>
              <a:rPr lang="kk-KZ" sz="2400" b="1" kern="1200" dirty="0" smtClean="0">
                <a:latin typeface="Times New Roman" pitchFamily="18" charset="0"/>
                <a:ea typeface="+mn-ea"/>
                <a:cs typeface="Times New Roman" pitchFamily="18" charset="0"/>
              </a:rPr>
              <a:t/>
            </a:r>
            <a:br>
              <a:rPr lang="kk-KZ" sz="2400" b="1" kern="1200" dirty="0" smtClean="0">
                <a:latin typeface="Times New Roman" pitchFamily="18" charset="0"/>
                <a:ea typeface="+mn-ea"/>
                <a:cs typeface="Times New Roman" pitchFamily="18" charset="0"/>
              </a:rPr>
            </a:br>
            <a:r>
              <a:rPr lang="kk-KZ" sz="2200" b="1" kern="1200" dirty="0" smtClean="0">
                <a:solidFill>
                  <a:srgbClr val="4E3B30"/>
                </a:solidFill>
                <a:latin typeface="Times New Roman" pitchFamily="18" charset="0"/>
                <a:ea typeface="+mn-ea"/>
                <a:cs typeface="Times New Roman" pitchFamily="18" charset="0"/>
              </a:rPr>
              <a:t/>
            </a:r>
            <a:br>
              <a:rPr lang="kk-KZ" sz="2200" b="1" kern="1200" dirty="0" smtClean="0">
                <a:solidFill>
                  <a:srgbClr val="4E3B30"/>
                </a:solidFill>
                <a:latin typeface="Times New Roman" pitchFamily="18" charset="0"/>
                <a:ea typeface="+mn-ea"/>
                <a:cs typeface="Times New Roman" pitchFamily="18" charset="0"/>
              </a:rPr>
            </a:br>
            <a:r>
              <a:rPr lang="kk-KZ" sz="2200" b="1" kern="1200" dirty="0" smtClean="0">
                <a:solidFill>
                  <a:srgbClr val="4E3B30"/>
                </a:solidFill>
                <a:latin typeface="Times New Roman" pitchFamily="18" charset="0"/>
                <a:ea typeface="+mn-ea"/>
                <a:cs typeface="Times New Roman" pitchFamily="18" charset="0"/>
              </a:rPr>
              <a:t/>
            </a:r>
            <a:br>
              <a:rPr lang="kk-KZ" sz="2200" b="1" kern="1200" dirty="0" smtClean="0">
                <a:solidFill>
                  <a:srgbClr val="4E3B30"/>
                </a:solidFill>
                <a:latin typeface="Times New Roman" pitchFamily="18" charset="0"/>
                <a:ea typeface="+mn-ea"/>
                <a:cs typeface="Times New Roman" pitchFamily="18" charset="0"/>
              </a:rPr>
            </a:br>
            <a:endParaRPr lang="en-US" dirty="0"/>
          </a:p>
        </p:txBody>
      </p:sp>
      <p:sp>
        <p:nvSpPr>
          <p:cNvPr id="2052" name="Rectangle 4"/>
          <p:cNvSpPr>
            <a:spLocks noGrp="1" noChangeArrowheads="1"/>
          </p:cNvSpPr>
          <p:nvPr>
            <p:ph type="subTitle" idx="1"/>
          </p:nvPr>
        </p:nvSpPr>
        <p:spPr>
          <a:xfrm>
            <a:off x="395536" y="1988840"/>
            <a:ext cx="8492480" cy="1872208"/>
          </a:xfrm>
        </p:spPr>
        <p:txBody>
          <a:bodyPr/>
          <a:lstStyle/>
          <a:p>
            <a:pPr algn="ctr"/>
            <a:r>
              <a:rPr lang="kk-KZ" b="1" dirty="0" smtClean="0">
                <a:solidFill>
                  <a:schemeClr val="tx1"/>
                </a:solidFill>
                <a:latin typeface="Times New Roman" pitchFamily="18" charset="0"/>
                <a:cs typeface="Times New Roman" pitchFamily="18" charset="0"/>
              </a:rPr>
              <a:t>Тақырыбы </a:t>
            </a:r>
            <a:r>
              <a:rPr lang="ru-RU" b="1" dirty="0" smtClean="0">
                <a:solidFill>
                  <a:schemeClr val="tx1"/>
                </a:solidFill>
                <a:latin typeface="Times New Roman" pitchFamily="18" charset="0"/>
                <a:cs typeface="Times New Roman" pitchFamily="18" charset="0"/>
              </a:rPr>
              <a:t>: </a:t>
            </a:r>
            <a:r>
              <a:rPr lang="ru-RU" b="1" dirty="0" err="1" smtClean="0">
                <a:solidFill>
                  <a:schemeClr val="tx1"/>
                </a:solidFill>
                <a:latin typeface="Times New Roman" pitchFamily="18" charset="0"/>
                <a:cs typeface="Times New Roman" pitchFamily="18" charset="0"/>
              </a:rPr>
              <a:t>Студенттерд</a:t>
            </a:r>
            <a:r>
              <a:rPr lang="kk-KZ" b="1" dirty="0" smtClean="0">
                <a:solidFill>
                  <a:schemeClr val="tx1"/>
                </a:solidFill>
                <a:latin typeface="Times New Roman" pitchFamily="18" charset="0"/>
                <a:cs typeface="Times New Roman" pitchFamily="18" charset="0"/>
              </a:rPr>
              <a:t>ің ғылыми жұмыстарын  ұйымдастыру</a:t>
            </a:r>
          </a:p>
          <a:p>
            <a:pPr algn="ctr"/>
            <a:r>
              <a:rPr lang="kk-KZ" b="1" dirty="0" smtClean="0">
                <a:solidFill>
                  <a:schemeClr val="tx1"/>
                </a:solidFill>
                <a:latin typeface="Times New Roman" pitchFamily="18" charset="0"/>
                <a:cs typeface="Times New Roman" pitchFamily="18" charset="0"/>
              </a:rPr>
              <a:t> </a:t>
            </a:r>
          </a:p>
          <a:p>
            <a:pPr algn="r"/>
            <a:r>
              <a:rPr lang="kk-KZ" b="1" dirty="0" smtClean="0">
                <a:solidFill>
                  <a:schemeClr val="tx1"/>
                </a:solidFill>
                <a:latin typeface="Times New Roman" pitchFamily="18" charset="0"/>
                <a:cs typeface="Times New Roman" pitchFamily="18" charset="0"/>
              </a:rPr>
              <a:t>Өндірістік оқыту шебері </a:t>
            </a:r>
            <a:r>
              <a:rPr lang="ru-RU" b="1" dirty="0" smtClean="0">
                <a:solidFill>
                  <a:schemeClr val="tx1"/>
                </a:solidFill>
                <a:latin typeface="Times New Roman" pitchFamily="18" charset="0"/>
                <a:cs typeface="Times New Roman" pitchFamily="18" charset="0"/>
              </a:rPr>
              <a:t>: </a:t>
            </a:r>
            <a:r>
              <a:rPr lang="ru-RU" b="1" dirty="0" err="1" smtClean="0">
                <a:solidFill>
                  <a:schemeClr val="tx1"/>
                </a:solidFill>
                <a:latin typeface="Times New Roman" pitchFamily="18" charset="0"/>
                <a:cs typeface="Times New Roman" pitchFamily="18" charset="0"/>
              </a:rPr>
              <a:t>Смагулова</a:t>
            </a:r>
            <a:r>
              <a:rPr lang="ru-RU" b="1" dirty="0" smtClean="0">
                <a:solidFill>
                  <a:schemeClr val="tx1"/>
                </a:solidFill>
                <a:latin typeface="Times New Roman" pitchFamily="18" charset="0"/>
                <a:cs typeface="Times New Roman" pitchFamily="18" charset="0"/>
              </a:rPr>
              <a:t> А.Б</a:t>
            </a:r>
            <a:endParaRPr lang="kk-KZ" b="1" dirty="0" smtClean="0">
              <a:solidFill>
                <a:schemeClr val="tx1"/>
              </a:solidFill>
              <a:latin typeface="Times New Roman" pitchFamily="18" charset="0"/>
              <a:cs typeface="Times New Roman" pitchFamily="18" charset="0"/>
            </a:endParaRPr>
          </a:p>
          <a:p>
            <a:pPr algn="r"/>
            <a:endParaRPr lang="kk-KZ" b="1" dirty="0" smtClean="0">
              <a:solidFill>
                <a:schemeClr val="tx1"/>
              </a:solidFill>
              <a:latin typeface="Times New Roman" pitchFamily="18" charset="0"/>
              <a:cs typeface="Times New Roman" pitchFamily="18" charset="0"/>
            </a:endParaRPr>
          </a:p>
          <a:p>
            <a:pPr algn="ctr"/>
            <a:endParaRPr lang="kk-KZ" b="1" dirty="0">
              <a:solidFill>
                <a:schemeClr val="tx1"/>
              </a:solidFill>
              <a:latin typeface="Times New Roman" pitchFamily="18" charset="0"/>
              <a:cs typeface="Times New Roman" pitchFamily="18" charset="0"/>
            </a:endParaRPr>
          </a:p>
          <a:p>
            <a:pPr algn="ct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476672"/>
            <a:ext cx="7315200" cy="576065"/>
          </a:xfrm>
        </p:spPr>
        <p:txBody>
          <a:bodyPr/>
          <a:lstStyle/>
          <a:p>
            <a:endParaRPr lang="ru-RU" dirty="0"/>
          </a:p>
        </p:txBody>
      </p:sp>
      <p:sp>
        <p:nvSpPr>
          <p:cNvPr id="3" name="Объект 2"/>
          <p:cNvSpPr>
            <a:spLocks noGrp="1"/>
          </p:cNvSpPr>
          <p:nvPr>
            <p:ph idx="1"/>
          </p:nvPr>
        </p:nvSpPr>
        <p:spPr>
          <a:xfrm>
            <a:off x="755576" y="1412776"/>
            <a:ext cx="7550224" cy="5064225"/>
          </a:xfrm>
        </p:spPr>
        <p:txBody>
          <a:bodyPr/>
          <a:lstStyle/>
          <a:p>
            <a:pPr marL="0" indent="0" algn="just">
              <a:lnSpc>
                <a:spcPct val="115000"/>
              </a:lnSpc>
              <a:spcAft>
                <a:spcPts val="1200"/>
              </a:spcAft>
              <a:buNone/>
            </a:pPr>
            <a:r>
              <a:rPr lang="kk-KZ" sz="2000" b="1" dirty="0">
                <a:latin typeface="Times New Roman" pitchFamily="18" charset="0"/>
                <a:ea typeface="Calibri"/>
                <a:cs typeface="Times New Roman" pitchFamily="18" charset="0"/>
              </a:rPr>
              <a:t>Студенттердің ғылыми зерттеу жұмыстарымен айналысуын барлық оқу кезеңінде үздіксіз қамтамасыз ету өте маңызды міндеттердің бірі болып есептеледі. Мұнда негізгі зерттеу жұмысының қиындығы студенттердің оқу үрдісінде зерттеу қиындықтарын біртіндеп жоғарылатып отыру. Мысалы, студент бірінші және екінші курстарда бүтін және негізгі жұмыстардың жиынтығы мен жалпы ғылыми дайындық жасаудағы жаңашылдықпен, ғылыми жұмысты орындау қабілеті мен қарапайымдылығымен, өз қабілеті мен ғылыми жұмысты орындалуға негізделуі тиіс.</a:t>
            </a:r>
            <a:endParaRPr lang="ru-RU" sz="2000" b="1" dirty="0">
              <a:latin typeface="Times New Roman" pitchFamily="18" charset="0"/>
              <a:ea typeface="Calibri"/>
              <a:cs typeface="Times New Roman" pitchFamily="18" charset="0"/>
            </a:endParaRPr>
          </a:p>
          <a:p>
            <a:endParaRPr lang="ru-RU" sz="1600" dirty="0">
              <a:latin typeface="Times New Roman" pitchFamily="18" charset="0"/>
              <a:cs typeface="Times New Roman" pitchFamily="18" charset="0"/>
            </a:endParaRPr>
          </a:p>
        </p:txBody>
      </p:sp>
    </p:spTree>
    <p:extLst>
      <p:ext uri="{BB962C8B-B14F-4D97-AF65-F5344CB8AC3E}">
        <p14:creationId xmlns:p14="http://schemas.microsoft.com/office/powerpoint/2010/main" val="2534288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187624" y="1484785"/>
            <a:ext cx="7086600" cy="648072"/>
          </a:xfrm>
        </p:spPr>
        <p:txBody>
          <a:bodyPr/>
          <a:lstStyle/>
          <a:p>
            <a:r>
              <a:rPr lang="kk-KZ" b="1" i="1" dirty="0">
                <a:solidFill>
                  <a:srgbClr val="111111"/>
                </a:solidFill>
                <a:latin typeface="Times New Roman"/>
                <a:ea typeface="Times New Roman"/>
              </a:rPr>
              <a:t>Мақсаты мен міндеттері:</a:t>
            </a:r>
            <a:r>
              <a:rPr lang="kk-KZ" dirty="0">
                <a:solidFill>
                  <a:srgbClr val="111111"/>
                </a:solidFill>
                <a:latin typeface="Times New Roman"/>
                <a:ea typeface="Times New Roman"/>
              </a:rPr>
              <a:t/>
            </a:r>
            <a:br>
              <a:rPr lang="kk-KZ" dirty="0">
                <a:solidFill>
                  <a:srgbClr val="111111"/>
                </a:solidFill>
                <a:latin typeface="Times New Roman"/>
                <a:ea typeface="Times New Roman"/>
              </a:rPr>
            </a:br>
            <a:endParaRPr lang="en-US" dirty="0">
              <a:solidFill>
                <a:schemeClr val="bg2"/>
              </a:solidFill>
            </a:endParaRPr>
          </a:p>
        </p:txBody>
      </p:sp>
      <p:sp>
        <p:nvSpPr>
          <p:cNvPr id="17411" name="Rectangle 3"/>
          <p:cNvSpPr>
            <a:spLocks noGrp="1" noChangeArrowheads="1"/>
          </p:cNvSpPr>
          <p:nvPr>
            <p:ph type="body" idx="1"/>
          </p:nvPr>
        </p:nvSpPr>
        <p:spPr>
          <a:xfrm>
            <a:off x="683568" y="2060848"/>
            <a:ext cx="7488832" cy="4248472"/>
          </a:xfrm>
        </p:spPr>
        <p:txBody>
          <a:bodyPr/>
          <a:lstStyle/>
          <a:p>
            <a:pPr marL="0" indent="0" algn="just">
              <a:lnSpc>
                <a:spcPct val="80000"/>
              </a:lnSpc>
              <a:buNone/>
            </a:pPr>
            <a:r>
              <a:rPr lang="kk-KZ" sz="2000" b="1" dirty="0" smtClean="0">
                <a:solidFill>
                  <a:srgbClr val="111111"/>
                </a:solidFill>
                <a:latin typeface="Times New Roman"/>
                <a:ea typeface="Times New Roman"/>
              </a:rPr>
              <a:t>Студенттердің </a:t>
            </a:r>
            <a:r>
              <a:rPr lang="kk-KZ" sz="2000" b="1" dirty="0">
                <a:solidFill>
                  <a:srgbClr val="111111"/>
                </a:solidFill>
                <a:latin typeface="Times New Roman"/>
                <a:ea typeface="Times New Roman"/>
              </a:rPr>
              <a:t>ғылыми-зерттеу жұмыстары ортанғы  білім берудің негізгі бөлігі және маман даярлау сапасын арттырудың тиімді тәсілі болып саналады.</a:t>
            </a:r>
            <a:br>
              <a:rPr lang="kk-KZ" sz="2000" b="1" dirty="0">
                <a:solidFill>
                  <a:srgbClr val="111111"/>
                </a:solidFill>
                <a:latin typeface="Times New Roman"/>
                <a:ea typeface="Times New Roman"/>
              </a:rPr>
            </a:br>
            <a:r>
              <a:rPr lang="kk-KZ" sz="2000" b="1" dirty="0">
                <a:solidFill>
                  <a:srgbClr val="111111"/>
                </a:solidFill>
                <a:latin typeface="Times New Roman"/>
                <a:ea typeface="Times New Roman"/>
              </a:rPr>
              <a:t>Студенттердің ғылыми-зерттеу жұмыстары студентте ғылыми-зерттеу еңбегінің дағдыларын қалыптастырып, қазіргі заманғы маман дайындау талабына сай зерттеуші (ғалым), басқарушы (менеджер), практик деңгейінде шығармашылық бастамаларын дамытып, ғылыми-техникалық үдеріс жетістіктерін тәжірибеде қолдануға бағытталуы қажет.</a:t>
            </a:r>
            <a:br>
              <a:rPr lang="kk-KZ" sz="2000" b="1" dirty="0">
                <a:solidFill>
                  <a:srgbClr val="111111"/>
                </a:solidFill>
                <a:latin typeface="Times New Roman"/>
                <a:ea typeface="Times New Roman"/>
              </a:rPr>
            </a:br>
            <a:r>
              <a:rPr lang="kk-KZ" sz="2000" b="1" dirty="0">
                <a:solidFill>
                  <a:srgbClr val="111111"/>
                </a:solidFill>
                <a:latin typeface="Times New Roman"/>
                <a:ea typeface="Times New Roman"/>
              </a:rPr>
              <a:t>Ғылыми зертеу жұмыстарына қатысу студентті кәсіби пәнді терең меңгеруге, олардың ғылыми, техникалық және әлеуметтік дүниетанымын кеңейтуге, жаңа идеяларды өз бетінше игеруге, ғылыми ақпараттар тасқынында жедел әрі тиімді бағыт ұстануға </a:t>
            </a:r>
            <a:r>
              <a:rPr lang="kk-KZ" sz="2000" b="1" dirty="0" smtClean="0">
                <a:solidFill>
                  <a:srgbClr val="111111"/>
                </a:solidFill>
                <a:latin typeface="Times New Roman"/>
                <a:ea typeface="Times New Roman"/>
              </a:rPr>
              <a:t>бейімдейді</a:t>
            </a:r>
            <a:endParaRPr lang="en-US" altLang="ko-KR" sz="2000" b="1" dirty="0">
              <a:latin typeface="Verdana" pitchFamily="34" charset="0"/>
              <a:ea typeface="굴림" charset="-127"/>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611560" y="764704"/>
            <a:ext cx="7943800" cy="715963"/>
          </a:xfrm>
        </p:spPr>
        <p:txBody>
          <a:bodyPr/>
          <a:lstStyle/>
          <a:p>
            <a:r>
              <a:rPr lang="kk-KZ" sz="4000" b="1" i="1" dirty="0">
                <a:solidFill>
                  <a:srgbClr val="111111"/>
                </a:solidFill>
                <a:latin typeface="Times New Roman"/>
                <a:ea typeface="Times New Roman"/>
              </a:rPr>
              <a:t>Студенттің ғылыми-зерттеу жұмысының басты мақсаты:</a:t>
            </a:r>
            <a:endParaRPr lang="en-US" sz="4000" dirty="0">
              <a:solidFill>
                <a:schemeClr val="bg2"/>
              </a:solidFill>
            </a:endParaRPr>
          </a:p>
        </p:txBody>
      </p:sp>
      <p:sp>
        <p:nvSpPr>
          <p:cNvPr id="60419" name="Rectangle 3"/>
          <p:cNvSpPr>
            <a:spLocks noGrp="1" noChangeArrowheads="1"/>
          </p:cNvSpPr>
          <p:nvPr>
            <p:ph type="body" idx="1"/>
          </p:nvPr>
        </p:nvSpPr>
        <p:spPr>
          <a:xfrm>
            <a:off x="1763688" y="1916832"/>
            <a:ext cx="7151712" cy="4331568"/>
          </a:xfrm>
        </p:spPr>
        <p:txBody>
          <a:bodyPr/>
          <a:lstStyle/>
          <a:p>
            <a:pPr marL="0" indent="0">
              <a:lnSpc>
                <a:spcPct val="80000"/>
              </a:lnSpc>
              <a:buNone/>
            </a:pPr>
            <a:r>
              <a:rPr lang="kk-KZ" sz="2000" b="1" dirty="0">
                <a:solidFill>
                  <a:srgbClr val="111111"/>
                </a:solidFill>
                <a:latin typeface="Times New Roman"/>
                <a:ea typeface="Times New Roman"/>
              </a:rPr>
              <a:t>- о</a:t>
            </a:r>
            <a:r>
              <a:rPr lang="kk-KZ" sz="2000" b="1" dirty="0" smtClean="0">
                <a:solidFill>
                  <a:srgbClr val="111111"/>
                </a:solidFill>
                <a:latin typeface="Times New Roman"/>
                <a:ea typeface="Times New Roman"/>
              </a:rPr>
              <a:t>ртанғы білімді </a:t>
            </a:r>
            <a:r>
              <a:rPr lang="kk-KZ" sz="2000" b="1" dirty="0">
                <a:solidFill>
                  <a:srgbClr val="111111"/>
                </a:solidFill>
                <a:latin typeface="Times New Roman"/>
                <a:ea typeface="Times New Roman"/>
              </a:rPr>
              <a:t>мамандар даярлау сапасын нарықтық экономика талаптары сұранысына сәйкестендіре арттыру;</a:t>
            </a:r>
            <a:br>
              <a:rPr lang="kk-KZ" sz="2000" b="1" dirty="0">
                <a:solidFill>
                  <a:srgbClr val="111111"/>
                </a:solidFill>
                <a:latin typeface="Times New Roman"/>
                <a:ea typeface="Times New Roman"/>
              </a:rPr>
            </a:br>
            <a:r>
              <a:rPr lang="kk-KZ" sz="2000" b="1" dirty="0">
                <a:solidFill>
                  <a:srgbClr val="111111"/>
                </a:solidFill>
                <a:latin typeface="Times New Roman"/>
                <a:ea typeface="Times New Roman"/>
              </a:rPr>
              <a:t>- таным мен зерттеудің ғылыми тәсілдерін қалыптасыра отырып, шығармашылық-кәсіби ойлау дағдысын қалыптастыру;</a:t>
            </a:r>
            <a:br>
              <a:rPr lang="kk-KZ" sz="2000" b="1" dirty="0">
                <a:solidFill>
                  <a:srgbClr val="111111"/>
                </a:solidFill>
                <a:latin typeface="Times New Roman"/>
                <a:ea typeface="Times New Roman"/>
              </a:rPr>
            </a:br>
            <a:r>
              <a:rPr lang="kk-KZ" sz="2000" b="1" dirty="0">
                <a:solidFill>
                  <a:srgbClr val="111111"/>
                </a:solidFill>
                <a:latin typeface="Times New Roman"/>
                <a:ea typeface="Times New Roman"/>
              </a:rPr>
              <a:t>- бірыңғай білім (оқу және тәрбие), ғылым және тәжірибелік үдерістерді қамтамасыз ету;</a:t>
            </a:r>
            <a:br>
              <a:rPr lang="kk-KZ" sz="2000" b="1" dirty="0">
                <a:solidFill>
                  <a:srgbClr val="111111"/>
                </a:solidFill>
                <a:latin typeface="Times New Roman"/>
                <a:ea typeface="Times New Roman"/>
              </a:rPr>
            </a:br>
            <a:r>
              <a:rPr lang="kk-KZ" sz="2000" b="1" dirty="0">
                <a:solidFill>
                  <a:srgbClr val="111111"/>
                </a:solidFill>
                <a:latin typeface="Times New Roman"/>
                <a:ea typeface="Times New Roman"/>
              </a:rPr>
              <a:t>- әр студентке шығармашылық тұлғасын қалыптастыруға, ғылыми зерттеу және ғылыми шығармашылық бағыттағы конкурстарға әрқайсысына сұранысқа сай және мақсатты ұстанымдары мен мүмкіндіктеріне орай толыққанды қатысуды қалыптастыру, құқықтық, экономикалық, ұйымдастырушылық т.т. бағытта өсуіне жағдай жасау және оны </a:t>
            </a:r>
            <a:r>
              <a:rPr lang="kk-KZ" sz="2000" b="1" dirty="0" smtClean="0">
                <a:solidFill>
                  <a:srgbClr val="111111"/>
                </a:solidFill>
                <a:latin typeface="Times New Roman"/>
                <a:ea typeface="Times New Roman"/>
              </a:rPr>
              <a:t>дамыту.</a:t>
            </a:r>
            <a:r>
              <a:rPr lang="kk-KZ" sz="2000" b="1" dirty="0">
                <a:solidFill>
                  <a:srgbClr val="111111"/>
                </a:solidFill>
                <a:latin typeface="Times New Roman"/>
                <a:ea typeface="Times New Roman"/>
              </a:rPr>
              <a:t/>
            </a:r>
            <a:br>
              <a:rPr lang="kk-KZ" sz="2000" b="1" dirty="0">
                <a:solidFill>
                  <a:srgbClr val="111111"/>
                </a:solidFill>
                <a:latin typeface="Times New Roman"/>
                <a:ea typeface="Times New Roman"/>
              </a:rPr>
            </a:br>
            <a:endParaRPr lang="en-US" sz="20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90600" y="404664"/>
            <a:ext cx="7315200" cy="1440161"/>
          </a:xfrm>
        </p:spPr>
        <p:txBody>
          <a:bodyPr/>
          <a:lstStyle/>
          <a:p>
            <a:r>
              <a:rPr lang="kk-KZ" sz="2400" b="1" i="1" dirty="0">
                <a:solidFill>
                  <a:srgbClr val="111111"/>
                </a:solidFill>
                <a:latin typeface="Times New Roman"/>
                <a:ea typeface="Times New Roman"/>
              </a:rPr>
              <a:t>Студенттің ғылыми-зерттеу жұмысының </a:t>
            </a:r>
            <a:r>
              <a:rPr lang="kk-KZ" sz="2400" b="1" dirty="0">
                <a:solidFill>
                  <a:srgbClr val="111111"/>
                </a:solidFill>
                <a:latin typeface="Times New Roman"/>
                <a:ea typeface="Times New Roman"/>
              </a:rPr>
              <a:t>негізгі міндеттері:</a:t>
            </a:r>
            <a:r>
              <a:rPr lang="kk-KZ" dirty="0">
                <a:solidFill>
                  <a:srgbClr val="111111"/>
                </a:solidFill>
                <a:latin typeface="Times New Roman"/>
                <a:ea typeface="Times New Roman"/>
              </a:rPr>
              <a:t/>
            </a:r>
            <a:br>
              <a:rPr lang="kk-KZ" dirty="0">
                <a:solidFill>
                  <a:srgbClr val="111111"/>
                </a:solidFill>
                <a:latin typeface="Times New Roman"/>
                <a:ea typeface="Times New Roman"/>
              </a:rPr>
            </a:br>
            <a:endParaRPr lang="ru-RU" dirty="0"/>
          </a:p>
        </p:txBody>
      </p:sp>
      <p:sp>
        <p:nvSpPr>
          <p:cNvPr id="3" name="Объект 2"/>
          <p:cNvSpPr>
            <a:spLocks noGrp="1"/>
          </p:cNvSpPr>
          <p:nvPr>
            <p:ph idx="1"/>
          </p:nvPr>
        </p:nvSpPr>
        <p:spPr>
          <a:xfrm>
            <a:off x="179512" y="1412776"/>
            <a:ext cx="8640960" cy="5064225"/>
          </a:xfrm>
        </p:spPr>
        <p:txBody>
          <a:bodyPr/>
          <a:lstStyle/>
          <a:p>
            <a:pPr marL="0" indent="0">
              <a:lnSpc>
                <a:spcPct val="115000"/>
              </a:lnSpc>
              <a:spcAft>
                <a:spcPts val="0"/>
              </a:spcAft>
              <a:buNone/>
            </a:pPr>
            <a:r>
              <a:rPr lang="kk-KZ" sz="1600" dirty="0">
                <a:solidFill>
                  <a:srgbClr val="111111"/>
                </a:solidFill>
                <a:latin typeface="Times New Roman"/>
                <a:ea typeface="Times New Roman"/>
                <a:cs typeface="Times New Roman"/>
              </a:rPr>
              <a:t>- </a:t>
            </a:r>
            <a:r>
              <a:rPr lang="kk-KZ" sz="1600" b="1" dirty="0">
                <a:solidFill>
                  <a:srgbClr val="111111"/>
                </a:solidFill>
                <a:latin typeface="Times New Roman"/>
                <a:ea typeface="Times New Roman"/>
                <a:cs typeface="Times New Roman"/>
              </a:rPr>
              <a:t>өз саласы бойынша пікірлер мен ой-пайым (1-ші мамандыққа сәйкес) қалыптастыру, дағдылар мен тәсілдерге баулу, (бірыңғай білім және ғылыми үдерістер аясында) ойлау жүйесін меңгерту;</a:t>
            </a:r>
            <a:br>
              <a:rPr lang="kk-KZ" sz="1600" b="1" dirty="0">
                <a:solidFill>
                  <a:srgbClr val="111111"/>
                </a:solidFill>
                <a:latin typeface="Times New Roman"/>
                <a:ea typeface="Times New Roman"/>
                <a:cs typeface="Times New Roman"/>
              </a:rPr>
            </a:br>
            <a:r>
              <a:rPr lang="kk-KZ" sz="1600" b="1" dirty="0">
                <a:solidFill>
                  <a:srgbClr val="111111"/>
                </a:solidFill>
                <a:latin typeface="Times New Roman"/>
                <a:ea typeface="Times New Roman"/>
                <a:cs typeface="Times New Roman"/>
              </a:rPr>
              <a:t>- студенттерге ғылыми таным жүйесін меңгерту;</a:t>
            </a:r>
            <a:br>
              <a:rPr lang="kk-KZ" sz="1600" b="1" dirty="0">
                <a:solidFill>
                  <a:srgbClr val="111111"/>
                </a:solidFill>
                <a:latin typeface="Times New Roman"/>
                <a:ea typeface="Times New Roman"/>
                <a:cs typeface="Times New Roman"/>
              </a:rPr>
            </a:br>
            <a:r>
              <a:rPr lang="kk-KZ" sz="1600" b="1" dirty="0">
                <a:solidFill>
                  <a:srgbClr val="111111"/>
                </a:solidFill>
                <a:latin typeface="Times New Roman"/>
                <a:ea typeface="Times New Roman"/>
                <a:cs typeface="Times New Roman"/>
              </a:rPr>
              <a:t>- студенттерді ғылыми зерттеу тәсілдерімен, тәжірибе жүргізу және шешім қабылдау теориясы методикасымен таныстыру;</a:t>
            </a:r>
            <a:br>
              <a:rPr lang="kk-KZ" sz="1600" b="1" dirty="0">
                <a:solidFill>
                  <a:srgbClr val="111111"/>
                </a:solidFill>
                <a:latin typeface="Times New Roman"/>
                <a:ea typeface="Times New Roman"/>
                <a:cs typeface="Times New Roman"/>
              </a:rPr>
            </a:br>
            <a:r>
              <a:rPr lang="kk-KZ" sz="1600" b="1" dirty="0">
                <a:solidFill>
                  <a:srgbClr val="111111"/>
                </a:solidFill>
                <a:latin typeface="Times New Roman"/>
                <a:ea typeface="Times New Roman"/>
                <a:cs typeface="Times New Roman"/>
              </a:rPr>
              <a:t>- ғылыми және тәжірибелік тапсырмалар бойынша өз бетінше шешім қабылдау дағдыларын қалыптастыру;</a:t>
            </a:r>
            <a:br>
              <a:rPr lang="kk-KZ" sz="1600" b="1" dirty="0">
                <a:solidFill>
                  <a:srgbClr val="111111"/>
                </a:solidFill>
                <a:latin typeface="Times New Roman"/>
                <a:ea typeface="Times New Roman"/>
                <a:cs typeface="Times New Roman"/>
              </a:rPr>
            </a:br>
            <a:r>
              <a:rPr lang="kk-KZ" sz="1600" b="1" dirty="0">
                <a:solidFill>
                  <a:srgbClr val="111111"/>
                </a:solidFill>
                <a:latin typeface="Times New Roman"/>
                <a:ea typeface="Times New Roman"/>
                <a:cs typeface="Times New Roman"/>
              </a:rPr>
              <a:t>- ғылыми ұжымда жұмыс істеу мен ондағы жұмысты ұйымдастыру тәсілдерімен танысу дағдыларын қалыптастыру;</a:t>
            </a:r>
            <a:br>
              <a:rPr lang="kk-KZ" sz="1600" b="1" dirty="0">
                <a:solidFill>
                  <a:srgbClr val="111111"/>
                </a:solidFill>
                <a:latin typeface="Times New Roman"/>
                <a:ea typeface="Times New Roman"/>
                <a:cs typeface="Times New Roman"/>
              </a:rPr>
            </a:br>
            <a:r>
              <a:rPr lang="kk-KZ" sz="1600" b="1" dirty="0">
                <a:solidFill>
                  <a:srgbClr val="111111"/>
                </a:solidFill>
                <a:latin typeface="Times New Roman"/>
                <a:ea typeface="Times New Roman"/>
                <a:cs typeface="Times New Roman"/>
              </a:rPr>
              <a:t>- студентті шығармашылыққа қажеттілікке, өз бетімен білім алуға, өз білімін ұдайы жетілдіруге, ғылыми материалды тереңдей және шығармашылық тұрғыдан меңгеруге үйрету;</a:t>
            </a:r>
            <a:br>
              <a:rPr lang="kk-KZ" sz="1600" b="1" dirty="0">
                <a:solidFill>
                  <a:srgbClr val="111111"/>
                </a:solidFill>
                <a:latin typeface="Times New Roman"/>
                <a:ea typeface="Times New Roman"/>
                <a:cs typeface="Times New Roman"/>
              </a:rPr>
            </a:br>
            <a:r>
              <a:rPr lang="kk-KZ" sz="1600" b="1" dirty="0">
                <a:solidFill>
                  <a:srgbClr val="111111"/>
                </a:solidFill>
                <a:latin typeface="Times New Roman"/>
                <a:ea typeface="Times New Roman"/>
                <a:cs typeface="Times New Roman"/>
              </a:rPr>
              <a:t>- отандық және шетелдік әдебиеттермен ұдайы жұмыс </a:t>
            </a:r>
            <a:r>
              <a:rPr lang="kk-KZ" sz="1600" b="1" dirty="0" smtClean="0">
                <a:solidFill>
                  <a:srgbClr val="111111"/>
                </a:solidFill>
                <a:latin typeface="Times New Roman"/>
                <a:ea typeface="Times New Roman"/>
                <a:cs typeface="Times New Roman"/>
              </a:rPr>
              <a:t>істеу</a:t>
            </a:r>
            <a:r>
              <a:rPr lang="ru-RU" sz="1600" b="1" dirty="0" smtClean="0">
                <a:solidFill>
                  <a:srgbClr val="111111"/>
                </a:solidFill>
                <a:latin typeface="Times New Roman"/>
                <a:ea typeface="Times New Roman"/>
                <a:cs typeface="Times New Roman"/>
              </a:rPr>
              <a:t>;</a:t>
            </a:r>
            <a:r>
              <a:rPr lang="kk-KZ" sz="1600" b="1" dirty="0">
                <a:solidFill>
                  <a:srgbClr val="111111"/>
                </a:solidFill>
                <a:latin typeface="Times New Roman"/>
                <a:ea typeface="Times New Roman"/>
                <a:cs typeface="Times New Roman"/>
              </a:rPr>
              <a:t/>
            </a:r>
            <a:br>
              <a:rPr lang="kk-KZ" sz="1600" b="1" dirty="0">
                <a:solidFill>
                  <a:srgbClr val="111111"/>
                </a:solidFill>
                <a:latin typeface="Times New Roman"/>
                <a:ea typeface="Times New Roman"/>
                <a:cs typeface="Times New Roman"/>
              </a:rPr>
            </a:br>
            <a:r>
              <a:rPr lang="kk-KZ" sz="1600" b="1" dirty="0">
                <a:solidFill>
                  <a:srgbClr val="111111"/>
                </a:solidFill>
                <a:latin typeface="Times New Roman"/>
                <a:ea typeface="Times New Roman"/>
                <a:cs typeface="Times New Roman"/>
              </a:rPr>
              <a:t>- қазіргі заманғы ақпараттық технология мен ақпараттық қарым-қатынас (Internet, электронды пошта, т.т) тәсілдерін меңгерту;</a:t>
            </a:r>
            <a:br>
              <a:rPr lang="kk-KZ" sz="1600" b="1" dirty="0">
                <a:solidFill>
                  <a:srgbClr val="111111"/>
                </a:solidFill>
                <a:latin typeface="Times New Roman"/>
                <a:ea typeface="Times New Roman"/>
                <a:cs typeface="Times New Roman"/>
              </a:rPr>
            </a:br>
            <a:r>
              <a:rPr lang="kk-KZ" sz="1600" b="1" dirty="0">
                <a:solidFill>
                  <a:srgbClr val="111111"/>
                </a:solidFill>
                <a:latin typeface="Times New Roman"/>
                <a:ea typeface="Times New Roman"/>
                <a:cs typeface="Times New Roman"/>
              </a:rPr>
              <a:t>- қоғамның экономикалық, әлеуметтік немесе рухани өрлеуіне негіз болатын ғылыми бағыттар өзектілігін бағалауды қалыптастыру;</a:t>
            </a:r>
            <a:br>
              <a:rPr lang="kk-KZ" sz="1600" b="1" dirty="0">
                <a:solidFill>
                  <a:srgbClr val="111111"/>
                </a:solidFill>
                <a:latin typeface="Times New Roman"/>
                <a:ea typeface="Times New Roman"/>
                <a:cs typeface="Times New Roman"/>
              </a:rPr>
            </a:br>
            <a:endParaRPr lang="ru-RU" sz="1600" b="1" dirty="0"/>
          </a:p>
        </p:txBody>
      </p:sp>
    </p:spTree>
    <p:extLst>
      <p:ext uri="{BB962C8B-B14F-4D97-AF65-F5344CB8AC3E}">
        <p14:creationId xmlns:p14="http://schemas.microsoft.com/office/powerpoint/2010/main" val="171178010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e3ecf81d98d1104a4dfb88d57a41327998eb3fba"/>
</p:tagLst>
</file>

<file path=ppt/theme/theme1.xml><?xml version="1.0" encoding="utf-8"?>
<a:theme xmlns:a="http://schemas.openxmlformats.org/drawingml/2006/main" name="shestirenka">
  <a:themeElements>
    <a:clrScheme name="powerpoint-template-24 10">
      <a:dk1>
        <a:srgbClr val="4D4D4D"/>
      </a:dk1>
      <a:lt1>
        <a:srgbClr val="FFFFFF"/>
      </a:lt1>
      <a:dk2>
        <a:srgbClr val="4D4D4D"/>
      </a:dk2>
      <a:lt2>
        <a:srgbClr val="4377BA"/>
      </a:lt2>
      <a:accent1>
        <a:srgbClr val="5793D1"/>
      </a:accent1>
      <a:accent2>
        <a:srgbClr val="5FA2DB"/>
      </a:accent2>
      <a:accent3>
        <a:srgbClr val="FFFFFF"/>
      </a:accent3>
      <a:accent4>
        <a:srgbClr val="404040"/>
      </a:accent4>
      <a:accent5>
        <a:srgbClr val="B4C8E5"/>
      </a:accent5>
      <a:accent6>
        <a:srgbClr val="5592C6"/>
      </a:accent6>
      <a:hlink>
        <a:srgbClr val="A29AA3"/>
      </a:hlink>
      <a:folHlink>
        <a:srgbClr val="DDDDDD"/>
      </a:folHlink>
    </a:clrScheme>
    <a:fontScheme name="powerpoint-template-24">
      <a:majorFont>
        <a:latin typeface="Microsoft Sans Serif"/>
        <a:ea typeface=""/>
        <a:cs typeface=""/>
      </a:majorFont>
      <a:minorFont>
        <a:latin typeface="Microsoft Sans Serif"/>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owerpoint-template-24 1">
        <a:dk1>
          <a:srgbClr val="4D4D4D"/>
        </a:dk1>
        <a:lt1>
          <a:srgbClr val="FFFFFF"/>
        </a:lt1>
        <a:dk2>
          <a:srgbClr val="4D4D4D"/>
        </a:dk2>
        <a:lt2>
          <a:srgbClr val="0C209B"/>
        </a:lt2>
        <a:accent1>
          <a:srgbClr val="2167BF"/>
        </a:accent1>
        <a:accent2>
          <a:srgbClr val="C60C0D"/>
        </a:accent2>
        <a:accent3>
          <a:srgbClr val="FFFFFF"/>
        </a:accent3>
        <a:accent4>
          <a:srgbClr val="404040"/>
        </a:accent4>
        <a:accent5>
          <a:srgbClr val="ABB8DC"/>
        </a:accent5>
        <a:accent6>
          <a:srgbClr val="B30A0B"/>
        </a:accent6>
        <a:hlink>
          <a:srgbClr val="4793C7"/>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0E0F83"/>
        </a:lt2>
        <a:accent1>
          <a:srgbClr val="4049D2"/>
        </a:accent1>
        <a:accent2>
          <a:srgbClr val="494FD9"/>
        </a:accent2>
        <a:accent3>
          <a:srgbClr val="FFFFFF"/>
        </a:accent3>
        <a:accent4>
          <a:srgbClr val="404040"/>
        </a:accent4>
        <a:accent5>
          <a:srgbClr val="AFB1E5"/>
        </a:accent5>
        <a:accent6>
          <a:srgbClr val="4147C4"/>
        </a:accent6>
        <a:hlink>
          <a:srgbClr val="757DD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4B8ACD"/>
        </a:lt2>
        <a:accent1>
          <a:srgbClr val="5C98C2"/>
        </a:accent1>
        <a:accent2>
          <a:srgbClr val="93BAD6"/>
        </a:accent2>
        <a:accent3>
          <a:srgbClr val="FFFFFF"/>
        </a:accent3>
        <a:accent4>
          <a:srgbClr val="404040"/>
        </a:accent4>
        <a:accent5>
          <a:srgbClr val="B5CADD"/>
        </a:accent5>
        <a:accent6>
          <a:srgbClr val="85A8C2"/>
        </a:accent6>
        <a:hlink>
          <a:srgbClr val="AECDE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5">
        <a:dk1>
          <a:srgbClr val="4D4D4D"/>
        </a:dk1>
        <a:lt1>
          <a:srgbClr val="FFFFFF"/>
        </a:lt1>
        <a:dk2>
          <a:srgbClr val="4D4D4D"/>
        </a:dk2>
        <a:lt2>
          <a:srgbClr val="114682"/>
        </a:lt2>
        <a:accent1>
          <a:srgbClr val="295B99"/>
        </a:accent1>
        <a:accent2>
          <a:srgbClr val="406DA6"/>
        </a:accent2>
        <a:accent3>
          <a:srgbClr val="FFFFFF"/>
        </a:accent3>
        <a:accent4>
          <a:srgbClr val="404040"/>
        </a:accent4>
        <a:accent5>
          <a:srgbClr val="ACB5CA"/>
        </a:accent5>
        <a:accent6>
          <a:srgbClr val="396296"/>
        </a:accent6>
        <a:hlink>
          <a:srgbClr val="5F84B5"/>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6">
        <a:dk1>
          <a:srgbClr val="4D4D4D"/>
        </a:dk1>
        <a:lt1>
          <a:srgbClr val="FFFFFF"/>
        </a:lt1>
        <a:dk2>
          <a:srgbClr val="4D4D4D"/>
        </a:dk2>
        <a:lt2>
          <a:srgbClr val="1984CC"/>
        </a:lt2>
        <a:accent1>
          <a:srgbClr val="0960AF"/>
        </a:accent1>
        <a:accent2>
          <a:srgbClr val="05438C"/>
        </a:accent2>
        <a:accent3>
          <a:srgbClr val="FFFFFF"/>
        </a:accent3>
        <a:accent4>
          <a:srgbClr val="404040"/>
        </a:accent4>
        <a:accent5>
          <a:srgbClr val="AAB6D4"/>
        </a:accent5>
        <a:accent6>
          <a:srgbClr val="043C7E"/>
        </a:accent6>
        <a:hlink>
          <a:srgbClr val="023069"/>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7">
        <a:dk1>
          <a:srgbClr val="4D4D4D"/>
        </a:dk1>
        <a:lt1>
          <a:srgbClr val="FFFFFF"/>
        </a:lt1>
        <a:dk2>
          <a:srgbClr val="4D4D4D"/>
        </a:dk2>
        <a:lt2>
          <a:srgbClr val="116DE4"/>
        </a:lt2>
        <a:accent1>
          <a:srgbClr val="235CAF"/>
        </a:accent1>
        <a:accent2>
          <a:srgbClr val="54A1EE"/>
        </a:accent2>
        <a:accent3>
          <a:srgbClr val="FFFFFF"/>
        </a:accent3>
        <a:accent4>
          <a:srgbClr val="404040"/>
        </a:accent4>
        <a:accent5>
          <a:srgbClr val="ACB5D4"/>
        </a:accent5>
        <a:accent6>
          <a:srgbClr val="4B91D8"/>
        </a:accent6>
        <a:hlink>
          <a:srgbClr val="1391E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8">
        <a:dk1>
          <a:srgbClr val="4D4D4D"/>
        </a:dk1>
        <a:lt1>
          <a:srgbClr val="FFFFFF"/>
        </a:lt1>
        <a:dk2>
          <a:srgbClr val="4D4D4D"/>
        </a:dk2>
        <a:lt2>
          <a:srgbClr val="246DD8"/>
        </a:lt2>
        <a:accent1>
          <a:srgbClr val="2FC5F1"/>
        </a:accent1>
        <a:accent2>
          <a:srgbClr val="218DEB"/>
        </a:accent2>
        <a:accent3>
          <a:srgbClr val="FFFFFF"/>
        </a:accent3>
        <a:accent4>
          <a:srgbClr val="404040"/>
        </a:accent4>
        <a:accent5>
          <a:srgbClr val="ADDFF7"/>
        </a:accent5>
        <a:accent6>
          <a:srgbClr val="1D7FD5"/>
        </a:accent6>
        <a:hlink>
          <a:srgbClr val="39A1EB"/>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9">
        <a:dk1>
          <a:srgbClr val="4D4D4D"/>
        </a:dk1>
        <a:lt1>
          <a:srgbClr val="FFFFFF"/>
        </a:lt1>
        <a:dk2>
          <a:srgbClr val="4D4D4D"/>
        </a:dk2>
        <a:lt2>
          <a:srgbClr val="4377BA"/>
        </a:lt2>
        <a:accent1>
          <a:srgbClr val="5793D1"/>
        </a:accent1>
        <a:accent2>
          <a:srgbClr val="5FA2DB"/>
        </a:accent2>
        <a:accent3>
          <a:srgbClr val="FFFFFF"/>
        </a:accent3>
        <a:accent4>
          <a:srgbClr val="404040"/>
        </a:accent4>
        <a:accent5>
          <a:srgbClr val="B4C8E5"/>
        </a:accent5>
        <a:accent6>
          <a:srgbClr val="5592C6"/>
        </a:accent6>
        <a:hlink>
          <a:srgbClr val="68AEE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0">
        <a:dk1>
          <a:srgbClr val="4D4D4D"/>
        </a:dk1>
        <a:lt1>
          <a:srgbClr val="FFFFFF"/>
        </a:lt1>
        <a:dk2>
          <a:srgbClr val="4D4D4D"/>
        </a:dk2>
        <a:lt2>
          <a:srgbClr val="4377BA"/>
        </a:lt2>
        <a:accent1>
          <a:srgbClr val="5793D1"/>
        </a:accent1>
        <a:accent2>
          <a:srgbClr val="5FA2DB"/>
        </a:accent2>
        <a:accent3>
          <a:srgbClr val="FFFFFF"/>
        </a:accent3>
        <a:accent4>
          <a:srgbClr val="404040"/>
        </a:accent4>
        <a:accent5>
          <a:srgbClr val="B4C8E5"/>
        </a:accent5>
        <a:accent6>
          <a:srgbClr val="5592C6"/>
        </a:accent6>
        <a:hlink>
          <a:srgbClr val="A29AA3"/>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shestirenka</Template>
  <TotalTime>37</TotalTime>
  <Words>162</Words>
  <Application>Microsoft Office PowerPoint</Application>
  <PresentationFormat>Экран (4:3)</PresentationFormat>
  <Paragraphs>15</Paragraphs>
  <Slides>5</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shestirenka</vt:lpstr>
      <vt:lpstr>    Жаяу Мұса атындағы  Ақсу жоғары көпсалалы колледжі      </vt:lpstr>
      <vt:lpstr>Презентация PowerPoint</vt:lpstr>
      <vt:lpstr>Мақсаты мен міндеттері: </vt:lpstr>
      <vt:lpstr>Студенттің ғылыми-зерттеу жұмысының басты мақсаты:</vt:lpstr>
      <vt:lpstr>Студенттің ғылыми-зерттеу жұмысының негізгі міндеттері: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Название презентации</dc:title>
  <dc:creator>Юра</dc:creator>
  <cp:lastModifiedBy>д</cp:lastModifiedBy>
  <cp:revision>8</cp:revision>
  <dcterms:created xsi:type="dcterms:W3CDTF">2016-08-26T18:20:25Z</dcterms:created>
  <dcterms:modified xsi:type="dcterms:W3CDTF">2021-02-18T07:31:34Z</dcterms:modified>
</cp:coreProperties>
</file>